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handoutMasterIdLst>
    <p:handoutMasterId r:id="rId19"/>
  </p:handoutMasterIdLst>
  <p:sldIdLst>
    <p:sldId id="256" r:id="rId2"/>
    <p:sldId id="265" r:id="rId3"/>
    <p:sldId id="266" r:id="rId4"/>
    <p:sldId id="267" r:id="rId5"/>
    <p:sldId id="270" r:id="rId6"/>
    <p:sldId id="268" r:id="rId7"/>
    <p:sldId id="257" r:id="rId8"/>
    <p:sldId id="263" r:id="rId9"/>
    <p:sldId id="262" r:id="rId10"/>
    <p:sldId id="258" r:id="rId11"/>
    <p:sldId id="260" r:id="rId12"/>
    <p:sldId id="261" r:id="rId13"/>
    <p:sldId id="264" r:id="rId14"/>
    <p:sldId id="272" r:id="rId15"/>
    <p:sldId id="271" r:id="rId16"/>
    <p:sldId id="269"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81" autoAdjust="0"/>
  </p:normalViewPr>
  <p:slideViewPr>
    <p:cSldViewPr>
      <p:cViewPr varScale="1">
        <p:scale>
          <a:sx n="61" d="100"/>
          <a:sy n="61" d="100"/>
        </p:scale>
        <p:origin x="-11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6B4A0E7-EFEB-4D81-BD14-4AE2792E0CE4}" type="datetimeFigureOut">
              <a:rPr lang="en-US" smtClean="0"/>
              <a:t>8/16/2016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E75DB4B-D4B8-42A9-BB91-D6DD90795249}" type="slidenum">
              <a:rPr lang="en-US" smtClean="0"/>
              <a:t>‹#›</a:t>
            </a:fld>
            <a:endParaRPr lang="en-US"/>
          </a:p>
        </p:txBody>
      </p:sp>
    </p:spTree>
    <p:extLst>
      <p:ext uri="{BB962C8B-B14F-4D97-AF65-F5344CB8AC3E}">
        <p14:creationId xmlns:p14="http://schemas.microsoft.com/office/powerpoint/2010/main" val="1485776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9223E93-0102-4110-9359-BA7E5276461D}" type="datetimeFigureOut">
              <a:rPr lang="en-US" smtClean="0"/>
              <a:t>8/16/2016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A5B0728-B8EE-4185-803B-E24D711C6893}" type="slidenum">
              <a:rPr lang="en-US" smtClean="0"/>
              <a:t>‹#›</a:t>
            </a:fld>
            <a:endParaRPr lang="en-US"/>
          </a:p>
        </p:txBody>
      </p:sp>
    </p:spTree>
    <p:extLst>
      <p:ext uri="{BB962C8B-B14F-4D97-AF65-F5344CB8AC3E}">
        <p14:creationId xmlns:p14="http://schemas.microsoft.com/office/powerpoint/2010/main" val="277736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Kindergarten Screening Tool or KST is an 18 item screening tool developed by a team of 10 kindergarten teachers in Humboldt County with the support of the Humboldt County Office of Education.  It was designed to provide a snap shot of a child’s skills as they enter Transitional Kindergarten or Kindergarten.</a:t>
            </a:r>
          </a:p>
          <a:p>
            <a:endParaRPr lang="en-US" sz="1200" dirty="0" smtClean="0"/>
          </a:p>
          <a:p>
            <a:r>
              <a:rPr lang="en-US" sz="1200" dirty="0" smtClean="0"/>
              <a:t>This tool is evidence informed,</a:t>
            </a:r>
            <a:r>
              <a:rPr lang="en-US" sz="1200" baseline="0" dirty="0" smtClean="0"/>
              <a:t> </a:t>
            </a:r>
            <a:r>
              <a:rPr lang="en-US" sz="1200" dirty="0" smtClean="0"/>
              <a:t> based on readiness skills outlined in the Preschool Learning Foundations, Kindergarten Common Core Standards and comparison of more than 30 kindergarten teacher’s entry level assessments.</a:t>
            </a:r>
          </a:p>
          <a:p>
            <a:endParaRPr lang="en-US" dirty="0"/>
          </a:p>
        </p:txBody>
      </p:sp>
      <p:sp>
        <p:nvSpPr>
          <p:cNvPr id="4" name="Slide Number Placeholder 3"/>
          <p:cNvSpPr>
            <a:spLocks noGrp="1"/>
          </p:cNvSpPr>
          <p:nvPr>
            <p:ph type="sldNum" sz="quarter" idx="10"/>
          </p:nvPr>
        </p:nvSpPr>
        <p:spPr/>
        <p:txBody>
          <a:bodyPr/>
          <a:lstStyle/>
          <a:p>
            <a:fld id="{04CC0A0A-526A-4BD6-8BC4-1D703E7A4329}" type="slidenum">
              <a:rPr lang="en-US" smtClean="0"/>
              <a:t>2</a:t>
            </a:fld>
            <a:endParaRPr lang="en-US"/>
          </a:p>
        </p:txBody>
      </p:sp>
    </p:spTree>
    <p:extLst>
      <p:ext uri="{BB962C8B-B14F-4D97-AF65-F5344CB8AC3E}">
        <p14:creationId xmlns:p14="http://schemas.microsoft.com/office/powerpoint/2010/main" val="374814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teacher can type in the comments…  we will be adding school logos to these report cards as well.</a:t>
            </a:r>
            <a:endParaRPr lang="en-US" dirty="0"/>
          </a:p>
        </p:txBody>
      </p:sp>
      <p:sp>
        <p:nvSpPr>
          <p:cNvPr id="4" name="Slide Number Placeholder 3"/>
          <p:cNvSpPr>
            <a:spLocks noGrp="1"/>
          </p:cNvSpPr>
          <p:nvPr>
            <p:ph type="sldNum" sz="quarter" idx="10"/>
          </p:nvPr>
        </p:nvSpPr>
        <p:spPr/>
        <p:txBody>
          <a:bodyPr/>
          <a:lstStyle/>
          <a:p>
            <a:fld id="{0A5B0728-B8EE-4185-803B-E24D711C6893}" type="slidenum">
              <a:rPr lang="en-US" smtClean="0"/>
              <a:t>13</a:t>
            </a:fld>
            <a:endParaRPr lang="en-US"/>
          </a:p>
        </p:txBody>
      </p:sp>
    </p:spTree>
    <p:extLst>
      <p:ext uri="{BB962C8B-B14F-4D97-AF65-F5344CB8AC3E}">
        <p14:creationId xmlns:p14="http://schemas.microsoft.com/office/powerpoint/2010/main" val="1991093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5B0728-B8EE-4185-803B-E24D711C6893}" type="slidenum">
              <a:rPr lang="en-US" smtClean="0"/>
              <a:t>16</a:t>
            </a:fld>
            <a:endParaRPr lang="en-US"/>
          </a:p>
        </p:txBody>
      </p:sp>
    </p:spTree>
    <p:extLst>
      <p:ext uri="{BB962C8B-B14F-4D97-AF65-F5344CB8AC3E}">
        <p14:creationId xmlns:p14="http://schemas.microsoft.com/office/powerpoint/2010/main" val="171254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Tx/>
              <a:buNone/>
            </a:pPr>
            <a:r>
              <a:rPr lang="en-US" dirty="0" smtClean="0"/>
              <a:t>The KST was </a:t>
            </a:r>
            <a:r>
              <a:rPr lang="en-US" b="0" dirty="0" smtClean="0"/>
              <a:t>developed </a:t>
            </a:r>
            <a:r>
              <a:rPr lang="en-US" b="0" baseline="0" dirty="0" smtClean="0"/>
              <a:t>to p</a:t>
            </a:r>
            <a:r>
              <a:rPr lang="en-US" b="0" dirty="0" smtClean="0"/>
              <a:t>rovide </a:t>
            </a:r>
            <a:r>
              <a:rPr lang="en-US" dirty="0" smtClean="0"/>
              <a:t>information for </a:t>
            </a:r>
            <a:r>
              <a:rPr lang="en-US" b="1" dirty="0" smtClean="0"/>
              <a:t>first parent conferences</a:t>
            </a:r>
            <a:r>
              <a:rPr lang="en-US" dirty="0" smtClean="0"/>
              <a:t>/report cards,</a:t>
            </a:r>
            <a:r>
              <a:rPr lang="en-US" baseline="0" dirty="0" smtClean="0"/>
              <a:t>  t</a:t>
            </a:r>
            <a:r>
              <a:rPr lang="en-US" dirty="0" smtClean="0"/>
              <a:t>o</a:t>
            </a:r>
            <a:r>
              <a:rPr lang="en-US" baseline="0" dirty="0" smtClean="0"/>
              <a:t> </a:t>
            </a:r>
            <a:r>
              <a:rPr lang="en-US" dirty="0" smtClean="0"/>
              <a:t>provide countywide</a:t>
            </a:r>
            <a:r>
              <a:rPr lang="en-US" baseline="0" dirty="0" smtClean="0"/>
              <a:t> </a:t>
            </a:r>
            <a:r>
              <a:rPr lang="en-US" b="1" dirty="0" smtClean="0"/>
              <a:t>base line data  on school readiness </a:t>
            </a:r>
            <a:r>
              <a:rPr lang="en-US" dirty="0" smtClean="0"/>
              <a:t>that  reflects common core standards</a:t>
            </a:r>
            <a:r>
              <a:rPr lang="en-US" baseline="0" dirty="0" smtClean="0"/>
              <a:t> and in some districts </a:t>
            </a:r>
            <a:r>
              <a:rPr lang="en-US" dirty="0" smtClean="0"/>
              <a:t>to assist with determining </a:t>
            </a:r>
            <a:r>
              <a:rPr lang="en-US" b="1" dirty="0" smtClean="0"/>
              <a:t>placement in TK or K.</a:t>
            </a:r>
            <a:r>
              <a:rPr lang="en-US" b="1" baseline="0" dirty="0" smtClean="0"/>
              <a:t> </a:t>
            </a: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Teachers insisted on an </a:t>
            </a:r>
            <a:r>
              <a:rPr lang="en-US" b="1" dirty="0" smtClean="0"/>
              <a:t>online data entry </a:t>
            </a:r>
            <a:r>
              <a:rPr lang="en-US" dirty="0" smtClean="0"/>
              <a:t>component that could be done easily with an </a:t>
            </a:r>
            <a:r>
              <a:rPr lang="en-US" dirty="0" err="1" smtClean="0"/>
              <a:t>ipad</a:t>
            </a:r>
            <a:r>
              <a:rPr lang="en-US" dirty="0" smtClean="0"/>
              <a:t> and would be </a:t>
            </a:r>
            <a:r>
              <a:rPr lang="en-US" sz="1200" b="1" dirty="0" smtClean="0"/>
              <a:t>quick and easy to</a:t>
            </a:r>
            <a:r>
              <a:rPr lang="en-US" sz="1200" b="1" baseline="0" dirty="0" smtClean="0"/>
              <a:t> use.</a:t>
            </a:r>
            <a:endParaRPr lang="en-US" sz="1200" b="1" dirty="0" smtClean="0"/>
          </a:p>
          <a:p>
            <a:pPr lvl="1">
              <a:buFontTx/>
              <a:buNone/>
            </a:pPr>
            <a:endParaRPr lang="en-US" dirty="0" smtClean="0"/>
          </a:p>
          <a:p>
            <a:pPr lvl="1">
              <a:buFontTx/>
              <a:buNone/>
            </a:pPr>
            <a:r>
              <a:rPr lang="en-US" dirty="0" smtClean="0"/>
              <a:t>The</a:t>
            </a:r>
            <a:r>
              <a:rPr lang="en-US" baseline="0" dirty="0" smtClean="0"/>
              <a:t> tool was also developed to</a:t>
            </a:r>
            <a:r>
              <a:rPr lang="en-US" dirty="0" smtClean="0"/>
              <a:t> inform the community about school readiness </a:t>
            </a:r>
            <a:r>
              <a:rPr lang="en-US" b="1" dirty="0" smtClean="0"/>
              <a:t>focused interventions based on the needs identified from analysis of the countywide data.</a:t>
            </a:r>
          </a:p>
          <a:p>
            <a:pPr>
              <a:buFontTx/>
              <a:buNone/>
            </a:pPr>
            <a:endParaRPr lang="en-US" dirty="0"/>
          </a:p>
        </p:txBody>
      </p:sp>
      <p:sp>
        <p:nvSpPr>
          <p:cNvPr id="4" name="Slide Number Placeholder 3"/>
          <p:cNvSpPr>
            <a:spLocks noGrp="1"/>
          </p:cNvSpPr>
          <p:nvPr>
            <p:ph type="sldNum" sz="quarter" idx="10"/>
          </p:nvPr>
        </p:nvSpPr>
        <p:spPr/>
        <p:txBody>
          <a:bodyPr/>
          <a:lstStyle/>
          <a:p>
            <a:fld id="{04CC0A0A-526A-4BD6-8BC4-1D703E7A4329}" type="slidenum">
              <a:rPr lang="en-US" smtClean="0"/>
              <a:t>3</a:t>
            </a:fld>
            <a:endParaRPr lang="en-US"/>
          </a:p>
        </p:txBody>
      </p:sp>
    </p:spTree>
    <p:extLst>
      <p:ext uri="{BB962C8B-B14F-4D97-AF65-F5344CB8AC3E}">
        <p14:creationId xmlns:p14="http://schemas.microsoft.com/office/powerpoint/2010/main" val="56280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Four areas of development are screened. Kindergarten teachers felt strongly that social emotional</a:t>
            </a:r>
            <a:r>
              <a:rPr lang="en-US" sz="1200" baseline="0" dirty="0" smtClean="0"/>
              <a:t> </a:t>
            </a:r>
            <a:r>
              <a:rPr lang="en-US" sz="1200" dirty="0" smtClean="0"/>
              <a:t>development is equally weighted with the academic areas, language and literacy, mathematics and self portrait.  Teachers felt the self portrait</a:t>
            </a:r>
            <a:r>
              <a:rPr lang="en-US" sz="1200" baseline="0" dirty="0" smtClean="0"/>
              <a:t>  offered them the opportunity to see how the child views themselves while quickly assessing their fine motor development.  </a:t>
            </a:r>
            <a:r>
              <a:rPr lang="en-US" sz="1200" dirty="0" smtClean="0"/>
              <a:t>Additional information is also reported on each child such as gender</a:t>
            </a:r>
            <a:r>
              <a:rPr lang="en-US" sz="1200" baseline="0" dirty="0" smtClean="0"/>
              <a:t> and previous attendance at preschool or playgroup.  This information can be gathered through a parent survey or by asking each of your parents.  Attending preschool or playgroup  covers a wide range of possibilities, for example a parent may consider an informal weekly gathering with other parents and their children a playgroup.  That is why these items are dependent on parent reporting.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4CC0A0A-526A-4BD6-8BC4-1D703E7A4329}" type="slidenum">
              <a:rPr lang="en-US" smtClean="0"/>
              <a:t>4</a:t>
            </a:fld>
            <a:endParaRPr lang="en-US"/>
          </a:p>
        </p:txBody>
      </p:sp>
    </p:spTree>
    <p:extLst>
      <p:ext uri="{BB962C8B-B14F-4D97-AF65-F5344CB8AC3E}">
        <p14:creationId xmlns:p14="http://schemas.microsoft.com/office/powerpoint/2010/main" val="210712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5B0728-B8EE-4185-803B-E24D711C6893}" type="slidenum">
              <a:rPr lang="en-US" smtClean="0"/>
              <a:t>5</a:t>
            </a:fld>
            <a:endParaRPr lang="en-US"/>
          </a:p>
        </p:txBody>
      </p:sp>
    </p:spTree>
    <p:extLst>
      <p:ext uri="{BB962C8B-B14F-4D97-AF65-F5344CB8AC3E}">
        <p14:creationId xmlns:p14="http://schemas.microsoft.com/office/powerpoint/2010/main" val="427946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past year 78 TK/K teachers in Humboldt County used the KST to gather data on 89% of all incoming kindergarteners in the county.  Teachers found they could use the data they gathered as a base line measure of where the child’s skills were upon entry to kindergarten,</a:t>
            </a:r>
            <a:r>
              <a:rPr lang="en-US" baseline="0" dirty="0" smtClean="0"/>
              <a:t> t</a:t>
            </a:r>
            <a:r>
              <a:rPr lang="en-US" dirty="0" smtClean="0"/>
              <a:t>o establish classes (if used before school starts),</a:t>
            </a:r>
            <a:r>
              <a:rPr lang="en-US" baseline="0" dirty="0" smtClean="0"/>
              <a:t> t</a:t>
            </a:r>
            <a:r>
              <a:rPr lang="en-US" dirty="0" smtClean="0"/>
              <a:t>o establish groups within the first few weeks of school</a:t>
            </a:r>
            <a:r>
              <a:rPr lang="en-US" baseline="0" dirty="0" smtClean="0"/>
              <a:t> an t</a:t>
            </a:r>
            <a:r>
              <a:rPr lang="en-US" dirty="0" smtClean="0"/>
              <a:t>o refer children for support services (speech, EL, tutoring, </a:t>
            </a:r>
            <a:r>
              <a:rPr lang="en-US" dirty="0" err="1" smtClean="0"/>
              <a:t>etc</a:t>
            </a:r>
            <a:r>
              <a:rPr lang="en-US" dirty="0" smtClean="0"/>
              <a:t>).  Most</a:t>
            </a:r>
            <a:r>
              <a:rPr lang="en-US" baseline="0" dirty="0" smtClean="0"/>
              <a:t> of your students have been attending  TK or K for more than 6 months so this will not be an accurate measure of their readiness.  Although you mind find this information useful when looking at the readiness of your TK students for kindergarten or validation for amount your kindergarteners have learned while in your kindergarten class.</a:t>
            </a:r>
            <a:endParaRPr lang="en-US" dirty="0" smtClean="0"/>
          </a:p>
          <a:p>
            <a:endParaRPr lang="en-US" dirty="0"/>
          </a:p>
        </p:txBody>
      </p:sp>
      <p:sp>
        <p:nvSpPr>
          <p:cNvPr id="4" name="Slide Number Placeholder 3"/>
          <p:cNvSpPr>
            <a:spLocks noGrp="1"/>
          </p:cNvSpPr>
          <p:nvPr>
            <p:ph type="sldNum" sz="quarter" idx="10"/>
          </p:nvPr>
        </p:nvSpPr>
        <p:spPr/>
        <p:txBody>
          <a:bodyPr/>
          <a:lstStyle/>
          <a:p>
            <a:fld id="{04CC0A0A-526A-4BD6-8BC4-1D703E7A4329}" type="slidenum">
              <a:rPr lang="en-US" smtClean="0"/>
              <a:t>6</a:t>
            </a:fld>
            <a:endParaRPr lang="en-US"/>
          </a:p>
        </p:txBody>
      </p:sp>
    </p:spTree>
    <p:extLst>
      <p:ext uri="{BB962C8B-B14F-4D97-AF65-F5344CB8AC3E}">
        <p14:creationId xmlns:p14="http://schemas.microsoft.com/office/powerpoint/2010/main" val="352355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TK</a:t>
            </a:r>
            <a:r>
              <a:rPr lang="en-US" baseline="0" dirty="0" smtClean="0"/>
              <a:t> to K </a:t>
            </a:r>
            <a:r>
              <a:rPr lang="en-US" baseline="0" dirty="0" smtClean="0"/>
              <a:t>students</a:t>
            </a:r>
            <a:endParaRPr lang="en-US" baseline="0" dirty="0" smtClean="0"/>
          </a:p>
          <a:p>
            <a:r>
              <a:rPr lang="en-US" baseline="0" dirty="0" smtClean="0"/>
              <a:t>K retention 16 students with similar increases especially with those who didn’t go to preschool.  The research shows that if you are going to retain a student, Kindergarten is the place to do it.</a:t>
            </a:r>
          </a:p>
          <a:p>
            <a:endParaRPr lang="en-US" dirty="0"/>
          </a:p>
        </p:txBody>
      </p:sp>
      <p:sp>
        <p:nvSpPr>
          <p:cNvPr id="4" name="Slide Number Placeholder 3"/>
          <p:cNvSpPr>
            <a:spLocks noGrp="1"/>
          </p:cNvSpPr>
          <p:nvPr>
            <p:ph type="sldNum" sz="quarter" idx="10"/>
          </p:nvPr>
        </p:nvSpPr>
        <p:spPr/>
        <p:txBody>
          <a:bodyPr/>
          <a:lstStyle/>
          <a:p>
            <a:fld id="{0A5B0728-B8EE-4185-803B-E24D711C6893}" type="slidenum">
              <a:rPr lang="en-US" smtClean="0"/>
              <a:t>7</a:t>
            </a:fld>
            <a:endParaRPr lang="en-US"/>
          </a:p>
        </p:txBody>
      </p:sp>
    </p:spTree>
    <p:extLst>
      <p:ext uri="{BB962C8B-B14F-4D97-AF65-F5344CB8AC3E}">
        <p14:creationId xmlns:p14="http://schemas.microsoft.com/office/powerpoint/2010/main" val="2206404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5B0728-B8EE-4185-803B-E24D711C6893}" type="slidenum">
              <a:rPr lang="en-US" smtClean="0"/>
              <a:t>10</a:t>
            </a:fld>
            <a:endParaRPr lang="en-US"/>
          </a:p>
        </p:txBody>
      </p:sp>
    </p:spTree>
    <p:extLst>
      <p:ext uri="{BB962C8B-B14F-4D97-AF65-F5344CB8AC3E}">
        <p14:creationId xmlns:p14="http://schemas.microsoft.com/office/powerpoint/2010/main" val="247603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these lower grades, these assessments require the teacher to spend more one on one time with the students because of the need for verbal instruction and answers, but they are reporting it has greatly increased their ability to pinpoint the areas students need remediation.</a:t>
            </a:r>
            <a:endParaRPr lang="en-US" dirty="0"/>
          </a:p>
        </p:txBody>
      </p:sp>
      <p:sp>
        <p:nvSpPr>
          <p:cNvPr id="4" name="Slide Number Placeholder 3"/>
          <p:cNvSpPr>
            <a:spLocks noGrp="1"/>
          </p:cNvSpPr>
          <p:nvPr>
            <p:ph type="sldNum" sz="quarter" idx="10"/>
          </p:nvPr>
        </p:nvSpPr>
        <p:spPr/>
        <p:txBody>
          <a:bodyPr/>
          <a:lstStyle/>
          <a:p>
            <a:fld id="{0A5B0728-B8EE-4185-803B-E24D711C6893}" type="slidenum">
              <a:rPr lang="en-US" smtClean="0"/>
              <a:t>11</a:t>
            </a:fld>
            <a:endParaRPr lang="en-US"/>
          </a:p>
        </p:txBody>
      </p:sp>
    </p:spTree>
    <p:extLst>
      <p:ext uri="{BB962C8B-B14F-4D97-AF65-F5344CB8AC3E}">
        <p14:creationId xmlns:p14="http://schemas.microsoft.com/office/powerpoint/2010/main" val="299813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trimester, the FYI feeds into the common core report card….</a:t>
            </a:r>
            <a:endParaRPr lang="en-US" dirty="0"/>
          </a:p>
        </p:txBody>
      </p:sp>
      <p:sp>
        <p:nvSpPr>
          <p:cNvPr id="4" name="Slide Number Placeholder 3"/>
          <p:cNvSpPr>
            <a:spLocks noGrp="1"/>
          </p:cNvSpPr>
          <p:nvPr>
            <p:ph type="sldNum" sz="quarter" idx="10"/>
          </p:nvPr>
        </p:nvSpPr>
        <p:spPr/>
        <p:txBody>
          <a:bodyPr/>
          <a:lstStyle/>
          <a:p>
            <a:fld id="{0A5B0728-B8EE-4185-803B-E24D711C6893}" type="slidenum">
              <a:rPr lang="en-US" smtClean="0"/>
              <a:t>12</a:t>
            </a:fld>
            <a:endParaRPr lang="en-US"/>
          </a:p>
        </p:txBody>
      </p:sp>
    </p:spTree>
    <p:extLst>
      <p:ext uri="{BB962C8B-B14F-4D97-AF65-F5344CB8AC3E}">
        <p14:creationId xmlns:p14="http://schemas.microsoft.com/office/powerpoint/2010/main" val="3876793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8/16/2016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8/16/2016</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oregrowth.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lbreyer@humboldt.k12.ca.u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ckaup@humboldt.k12.ca.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RCPLI </a:t>
            </a:r>
          </a:p>
          <a:p>
            <a:endParaRPr lang="en-US" dirty="0" smtClean="0"/>
          </a:p>
          <a:p>
            <a:r>
              <a:rPr lang="en-US" dirty="0" smtClean="0"/>
              <a:t>August 2016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143000"/>
            <a:ext cx="4762500" cy="1343025"/>
          </a:xfrm>
          <a:prstGeom prst="rect">
            <a:avLst/>
          </a:prstGeom>
        </p:spPr>
      </p:pic>
    </p:spTree>
    <p:extLst>
      <p:ext uri="{BB962C8B-B14F-4D97-AF65-F5344CB8AC3E}">
        <p14:creationId xmlns:p14="http://schemas.microsoft.com/office/powerpoint/2010/main" val="2248943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smtClean="0"/>
              <a:t> Report Cards</a:t>
            </a:r>
          </a:p>
          <a:p>
            <a:r>
              <a:rPr lang="en-US" sz="4000" dirty="0"/>
              <a:t> </a:t>
            </a:r>
            <a:r>
              <a:rPr lang="en-US" sz="4000" dirty="0" smtClean="0"/>
              <a:t>FYI</a:t>
            </a:r>
          </a:p>
          <a:p>
            <a:r>
              <a:rPr lang="en-US" sz="4000" dirty="0"/>
              <a:t> </a:t>
            </a:r>
            <a:r>
              <a:rPr lang="en-US" sz="4000" dirty="0" smtClean="0"/>
              <a:t>Parent Survey</a:t>
            </a:r>
          </a:p>
          <a:p>
            <a:r>
              <a:rPr lang="en-US" sz="4000" dirty="0" smtClean="0"/>
              <a:t> Flash cards / letter to parent</a:t>
            </a:r>
          </a:p>
          <a:p>
            <a:pPr marL="0" indent="0">
              <a:buNone/>
            </a:pPr>
            <a:endParaRPr lang="en-US" dirty="0"/>
          </a:p>
        </p:txBody>
      </p:sp>
      <p:sp>
        <p:nvSpPr>
          <p:cNvPr id="3" name="Title 2"/>
          <p:cNvSpPr>
            <a:spLocks noGrp="1"/>
          </p:cNvSpPr>
          <p:nvPr>
            <p:ph type="title"/>
          </p:nvPr>
        </p:nvSpPr>
        <p:spPr/>
        <p:txBody>
          <a:bodyPr/>
          <a:lstStyle/>
          <a:p>
            <a:r>
              <a:rPr lang="en-US" dirty="0" smtClean="0"/>
              <a:t>Beyond the KST</a:t>
            </a:r>
            <a:endParaRPr lang="en-US" dirty="0"/>
          </a:p>
        </p:txBody>
      </p:sp>
    </p:spTree>
    <p:extLst>
      <p:ext uri="{BB962C8B-B14F-4D97-AF65-F5344CB8AC3E}">
        <p14:creationId xmlns:p14="http://schemas.microsoft.com/office/powerpoint/2010/main" val="2121118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70156"/>
            <a:ext cx="8305800" cy="1054250"/>
          </a:xfrm>
        </p:spPr>
        <p:txBody>
          <a:bodyPr/>
          <a:lstStyle/>
          <a:p>
            <a:r>
              <a:rPr lang="en-US" dirty="0" smtClean="0"/>
              <a:t>FYI (Full Year Inventory)</a:t>
            </a: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01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474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 Cards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41" y="1600200"/>
            <a:ext cx="877876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25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 Cards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494848"/>
            <a:ext cx="8753475"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676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a:t>
            </a:r>
            <a:r>
              <a:rPr lang="en-US" dirty="0"/>
              <a:t>am extremely </a:t>
            </a:r>
            <a:r>
              <a:rPr lang="en-US" dirty="0" smtClean="0"/>
              <a:t>grateful </a:t>
            </a:r>
            <a:r>
              <a:rPr lang="en-US" dirty="0"/>
              <a:t>and appreciative of this working tool. I have never been able to complete assessments and report cards so efficiently!! Talk about working SMARTER!!! </a:t>
            </a:r>
            <a:r>
              <a:rPr lang="en-US" dirty="0" smtClean="0"/>
              <a:t>”</a:t>
            </a:r>
            <a:r>
              <a:rPr lang="en-US" dirty="0"/>
              <a:t> </a:t>
            </a:r>
            <a:r>
              <a:rPr lang="en-US" dirty="0" smtClean="0"/>
              <a:t> </a:t>
            </a:r>
          </a:p>
          <a:p>
            <a:pPr marL="0" indent="0">
              <a:buNone/>
            </a:pPr>
            <a:r>
              <a:rPr lang="en-US" dirty="0"/>
              <a:t>	</a:t>
            </a:r>
            <a:r>
              <a:rPr lang="en-US" dirty="0" smtClean="0"/>
              <a:t>	</a:t>
            </a:r>
            <a:r>
              <a:rPr lang="en-US" i="1" dirty="0" smtClean="0"/>
              <a:t>-Jani Ayers, Alice Birney Elementary</a:t>
            </a:r>
            <a:endParaRPr lang="en-US" i="1" dirty="0"/>
          </a:p>
          <a:p>
            <a:endParaRPr lang="en-US" dirty="0"/>
          </a:p>
        </p:txBody>
      </p:sp>
      <p:sp>
        <p:nvSpPr>
          <p:cNvPr id="3" name="Title 2"/>
          <p:cNvSpPr>
            <a:spLocks noGrp="1"/>
          </p:cNvSpPr>
          <p:nvPr>
            <p:ph type="title"/>
          </p:nvPr>
        </p:nvSpPr>
        <p:spPr/>
        <p:txBody>
          <a:bodyPr/>
          <a:lstStyle/>
          <a:p>
            <a:r>
              <a:rPr lang="en-US" dirty="0" smtClean="0"/>
              <a:t>Efficiency!</a:t>
            </a:r>
            <a:endParaRPr lang="en-US" dirty="0"/>
          </a:p>
        </p:txBody>
      </p:sp>
    </p:spTree>
    <p:extLst>
      <p:ext uri="{BB962C8B-B14F-4D97-AF65-F5344CB8AC3E}">
        <p14:creationId xmlns:p14="http://schemas.microsoft.com/office/powerpoint/2010/main" val="1743878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971800"/>
            <a:ext cx="7745505" cy="3154362"/>
          </a:xfrm>
        </p:spPr>
        <p:txBody>
          <a:bodyPr/>
          <a:lstStyle/>
          <a:p>
            <a:pPr marL="0" indent="0" algn="ctr">
              <a:buNone/>
            </a:pPr>
            <a:r>
              <a:rPr lang="en-US" sz="4400" dirty="0" smtClean="0">
                <a:hlinkClick r:id="rId2"/>
              </a:rPr>
              <a:t>www.coregrowth.org</a:t>
            </a:r>
            <a:endParaRPr lang="en-US" sz="4400" dirty="0" smtClean="0"/>
          </a:p>
          <a:p>
            <a:pPr marL="0" indent="0">
              <a:buNone/>
            </a:pPr>
            <a:endParaRPr lang="en-US" dirty="0"/>
          </a:p>
        </p:txBody>
      </p:sp>
      <p:sp>
        <p:nvSpPr>
          <p:cNvPr id="3" name="Title 2"/>
          <p:cNvSpPr>
            <a:spLocks noGrp="1"/>
          </p:cNvSpPr>
          <p:nvPr>
            <p:ph type="title"/>
          </p:nvPr>
        </p:nvSpPr>
        <p:spPr/>
        <p:txBody>
          <a:bodyPr/>
          <a:lstStyle/>
          <a:p>
            <a:r>
              <a:rPr lang="en-US" dirty="0" smtClean="0"/>
              <a:t>Demo time!</a:t>
            </a:r>
            <a:endParaRPr lang="en-US" dirty="0"/>
          </a:p>
        </p:txBody>
      </p:sp>
    </p:spTree>
    <p:extLst>
      <p:ext uri="{BB962C8B-B14F-4D97-AF65-F5344CB8AC3E}">
        <p14:creationId xmlns:p14="http://schemas.microsoft.com/office/powerpoint/2010/main" val="3681957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Questions?</a:t>
            </a:r>
          </a:p>
          <a:p>
            <a:endParaRPr lang="en-US" dirty="0"/>
          </a:p>
          <a:p>
            <a:r>
              <a:rPr lang="en-US" dirty="0" smtClean="0"/>
              <a:t>Lori Breyer   </a:t>
            </a:r>
            <a:r>
              <a:rPr lang="en-US" dirty="0" smtClean="0">
                <a:hlinkClick r:id="rId3"/>
              </a:rPr>
              <a:t>lbreyer@humboldt.k12.ca.us</a:t>
            </a:r>
            <a:endParaRPr lang="en-US" dirty="0" smtClean="0"/>
          </a:p>
          <a:p>
            <a:r>
              <a:rPr lang="en-US" dirty="0" smtClean="0"/>
              <a:t>707-445-7019</a:t>
            </a:r>
          </a:p>
          <a:p>
            <a:r>
              <a:rPr lang="en-US" dirty="0" smtClean="0"/>
              <a:t>Cindi Kaup </a:t>
            </a:r>
            <a:r>
              <a:rPr lang="en-US" dirty="0" smtClean="0">
                <a:hlinkClick r:id="rId4"/>
              </a:rPr>
              <a:t>ckaup@humboldt.k12.ca.us</a:t>
            </a:r>
            <a:r>
              <a:rPr lang="en-US" dirty="0" smtClean="0"/>
              <a:t> </a:t>
            </a:r>
          </a:p>
          <a:p>
            <a:r>
              <a:rPr lang="en-US" dirty="0" smtClean="0"/>
              <a:t>707-441-3912</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1143000"/>
            <a:ext cx="4762500" cy="1343025"/>
          </a:xfrm>
          <a:prstGeom prst="rect">
            <a:avLst/>
          </a:prstGeom>
        </p:spPr>
      </p:pic>
    </p:spTree>
    <p:extLst>
      <p:ext uri="{BB962C8B-B14F-4D97-AF65-F5344CB8AC3E}">
        <p14:creationId xmlns:p14="http://schemas.microsoft.com/office/powerpoint/2010/main" val="3282591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KST?</a:t>
            </a:r>
            <a:endParaRPr lang="en-US" dirty="0"/>
          </a:p>
        </p:txBody>
      </p:sp>
      <p:sp>
        <p:nvSpPr>
          <p:cNvPr id="3" name="Content Placeholder 2"/>
          <p:cNvSpPr>
            <a:spLocks noGrp="1"/>
          </p:cNvSpPr>
          <p:nvPr>
            <p:ph sz="half" idx="4294967295"/>
          </p:nvPr>
        </p:nvSpPr>
        <p:spPr>
          <a:xfrm>
            <a:off x="304799" y="2209800"/>
            <a:ext cx="4091271" cy="4114800"/>
          </a:xfrm>
          <a:prstGeom prst="rect">
            <a:avLst/>
          </a:prstGeom>
        </p:spPr>
        <p:txBody>
          <a:bodyPr>
            <a:normAutofit fontScale="92500" lnSpcReduction="20000"/>
          </a:bodyPr>
          <a:lstStyle/>
          <a:p>
            <a:r>
              <a:rPr lang="en-US" sz="3200" b="1" dirty="0" smtClean="0"/>
              <a:t>Developed by Humboldt County Kindergarten teachers</a:t>
            </a:r>
          </a:p>
          <a:p>
            <a:endParaRPr lang="en-US" sz="3200" dirty="0"/>
          </a:p>
          <a:p>
            <a:r>
              <a:rPr lang="en-US" sz="3200" b="1" dirty="0" smtClean="0"/>
              <a:t>18 item screening tool</a:t>
            </a:r>
          </a:p>
          <a:p>
            <a:endParaRPr lang="en-US" sz="3200" b="1" dirty="0"/>
          </a:p>
          <a:p>
            <a:r>
              <a:rPr lang="en-US" sz="3200" b="1" dirty="0" smtClean="0"/>
              <a:t>Evidence informed</a:t>
            </a:r>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942" y="2209800"/>
            <a:ext cx="4014602" cy="4038600"/>
          </a:xfrm>
          <a:prstGeom prst="rect">
            <a:avLst/>
          </a:prstGeom>
        </p:spPr>
      </p:pic>
    </p:spTree>
    <p:extLst>
      <p:ext uri="{BB962C8B-B14F-4D97-AF65-F5344CB8AC3E}">
        <p14:creationId xmlns:p14="http://schemas.microsoft.com/office/powerpoint/2010/main" val="1388558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it developed?</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91147" y="2092253"/>
            <a:ext cx="2714105" cy="3449782"/>
          </a:xfrm>
        </p:spPr>
      </p:pic>
    </p:spTree>
    <p:extLst>
      <p:ext uri="{BB962C8B-B14F-4D97-AF65-F5344CB8AC3E}">
        <p14:creationId xmlns:p14="http://schemas.microsoft.com/office/powerpoint/2010/main" val="279923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skills does it assess?</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987" y="2202549"/>
            <a:ext cx="6019800" cy="4655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549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Digital Dream!!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8810625" cy="4651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644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use the data?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1752600"/>
            <a:ext cx="5852848" cy="4389636"/>
          </a:xfrm>
        </p:spPr>
      </p:pic>
    </p:spTree>
    <p:extLst>
      <p:ext uri="{BB962C8B-B14F-4D97-AF65-F5344CB8AC3E}">
        <p14:creationId xmlns:p14="http://schemas.microsoft.com/office/powerpoint/2010/main" val="3230139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KST Data highlights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13" y="2209800"/>
            <a:ext cx="89630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395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KST Data highlights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8324"/>
            <a:ext cx="9144000" cy="51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169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0"/>
            <a:ext cx="7745505" cy="4419599"/>
          </a:xfrm>
        </p:spPr>
        <p:txBody>
          <a:bodyPr>
            <a:normAutofit fontScale="92500" lnSpcReduction="10000"/>
          </a:bodyPr>
          <a:lstStyle/>
          <a:p>
            <a:r>
              <a:rPr lang="en-US" dirty="0" smtClean="0"/>
              <a:t>“So </a:t>
            </a:r>
            <a:r>
              <a:rPr lang="en-US" b="1" dirty="0" smtClean="0"/>
              <a:t>MAGICAL</a:t>
            </a:r>
            <a:r>
              <a:rPr lang="en-US" dirty="0" smtClean="0"/>
              <a:t>!  It </a:t>
            </a:r>
            <a:r>
              <a:rPr lang="en-US" dirty="0"/>
              <a:t>gives you a heads-up as to where your students are beginning</a:t>
            </a:r>
            <a:r>
              <a:rPr lang="en-US" dirty="0" smtClean="0"/>
              <a:t>.” </a:t>
            </a:r>
            <a:r>
              <a:rPr lang="en-US" dirty="0"/>
              <a:t> </a:t>
            </a:r>
            <a:endParaRPr lang="en-US" dirty="0" smtClean="0"/>
          </a:p>
          <a:p>
            <a:pPr marL="0" indent="0">
              <a:buNone/>
            </a:pPr>
            <a:r>
              <a:rPr lang="en-US" i="1" dirty="0"/>
              <a:t>	</a:t>
            </a:r>
            <a:r>
              <a:rPr lang="en-US" i="1" dirty="0" smtClean="0"/>
              <a:t>- Robin Gray-Stewart, Washington School</a:t>
            </a:r>
          </a:p>
          <a:p>
            <a:pPr marL="0" indent="0">
              <a:buNone/>
            </a:pPr>
            <a:endParaRPr lang="en-US" sz="900" dirty="0"/>
          </a:p>
          <a:p>
            <a:r>
              <a:rPr lang="en-US" dirty="0"/>
              <a:t> </a:t>
            </a:r>
            <a:r>
              <a:rPr lang="en-US" dirty="0" smtClean="0"/>
              <a:t>“Playing </a:t>
            </a:r>
            <a:r>
              <a:rPr lang="en-US" dirty="0"/>
              <a:t>with the data by sub test group has been </a:t>
            </a:r>
            <a:r>
              <a:rPr lang="en-US" b="1" dirty="0"/>
              <a:t>REALLY ILLUMINATING</a:t>
            </a:r>
            <a:r>
              <a:rPr lang="en-US" dirty="0"/>
              <a:t>, and we have all kinds of ideas how it can be useful to us!” </a:t>
            </a:r>
            <a:endParaRPr lang="en-US" dirty="0" smtClean="0"/>
          </a:p>
          <a:p>
            <a:pPr marL="0" indent="0">
              <a:buNone/>
            </a:pPr>
            <a:r>
              <a:rPr lang="en-US" i="1" dirty="0"/>
              <a:t>	</a:t>
            </a:r>
            <a:r>
              <a:rPr lang="en-US" i="1" dirty="0" smtClean="0"/>
              <a:t>-</a:t>
            </a:r>
            <a:r>
              <a:rPr lang="en-US" i="1" dirty="0"/>
              <a:t>Jennifer Nichols, Morris </a:t>
            </a:r>
            <a:r>
              <a:rPr lang="en-US" i="1" dirty="0" smtClean="0"/>
              <a:t>School</a:t>
            </a:r>
          </a:p>
          <a:p>
            <a:pPr marL="0" indent="0">
              <a:buNone/>
            </a:pPr>
            <a:endParaRPr lang="en-US" dirty="0"/>
          </a:p>
          <a:p>
            <a:r>
              <a:rPr lang="en-US" dirty="0" smtClean="0"/>
              <a:t>“A </a:t>
            </a:r>
            <a:r>
              <a:rPr lang="en-US" dirty="0"/>
              <a:t>great standardized initial assessment.  </a:t>
            </a:r>
            <a:r>
              <a:rPr lang="en-US" dirty="0" smtClean="0"/>
              <a:t> </a:t>
            </a:r>
            <a:r>
              <a:rPr lang="en-US" b="1" dirty="0" smtClean="0"/>
              <a:t>EVERY TK AND </a:t>
            </a:r>
            <a:r>
              <a:rPr lang="en-US" b="1" dirty="0"/>
              <a:t>K</a:t>
            </a:r>
            <a:r>
              <a:rPr lang="en-US" b="1" dirty="0" smtClean="0"/>
              <a:t> TEACHER</a:t>
            </a:r>
            <a:r>
              <a:rPr lang="en-US" dirty="0" smtClean="0"/>
              <a:t> in </a:t>
            </a:r>
            <a:r>
              <a:rPr lang="en-US" dirty="0"/>
              <a:t>our district has the </a:t>
            </a:r>
            <a:r>
              <a:rPr lang="en-US" b="1" dirty="0" smtClean="0"/>
              <a:t>SAME INFORMATION</a:t>
            </a:r>
            <a:r>
              <a:rPr lang="en-US" dirty="0" smtClean="0"/>
              <a:t>.” </a:t>
            </a:r>
          </a:p>
          <a:p>
            <a:pPr marL="0" indent="0">
              <a:buNone/>
            </a:pPr>
            <a:r>
              <a:rPr lang="en-US" i="1" dirty="0"/>
              <a:t>	</a:t>
            </a:r>
            <a:r>
              <a:rPr lang="en-US" i="1" dirty="0" smtClean="0"/>
              <a:t>- Maikken Bass, Washington School &amp; KST Lead Teacher</a:t>
            </a:r>
            <a:endParaRPr lang="en-US" i="1"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Teachers Love It!</a:t>
            </a:r>
            <a:endParaRPr lang="en-US" dirty="0"/>
          </a:p>
        </p:txBody>
      </p:sp>
    </p:spTree>
    <p:extLst>
      <p:ext uri="{BB962C8B-B14F-4D97-AF65-F5344CB8AC3E}">
        <p14:creationId xmlns:p14="http://schemas.microsoft.com/office/powerpoint/2010/main" val="3598846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14812</TotalTime>
  <Words>737</Words>
  <Application>Microsoft Office PowerPoint</Application>
  <PresentationFormat>On-screen Show (4:3)</PresentationFormat>
  <Paragraphs>71</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Hardcover</vt:lpstr>
      <vt:lpstr> </vt:lpstr>
      <vt:lpstr>What is the KST?</vt:lpstr>
      <vt:lpstr>Why was it developed?</vt:lpstr>
      <vt:lpstr>What skills does it assess?</vt:lpstr>
      <vt:lpstr>The Digital Dream!!</vt:lpstr>
      <vt:lpstr>How can I use the data?</vt:lpstr>
      <vt:lpstr>KST Data highlights</vt:lpstr>
      <vt:lpstr>KST Data highlights</vt:lpstr>
      <vt:lpstr>Teachers Love It!</vt:lpstr>
      <vt:lpstr>Beyond the KST</vt:lpstr>
      <vt:lpstr>FYI (Full Year Inventory)</vt:lpstr>
      <vt:lpstr>Report Cards</vt:lpstr>
      <vt:lpstr>Report Cards</vt:lpstr>
      <vt:lpstr>Efficiency!</vt:lpstr>
      <vt:lpstr>Demo time!</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TK and K</dc:title>
  <dc:creator>Lori Breyer</dc:creator>
  <cp:lastModifiedBy>Cindi Kaup</cp:lastModifiedBy>
  <cp:revision>28</cp:revision>
  <cp:lastPrinted>2014-03-20T22:15:33Z</cp:lastPrinted>
  <dcterms:created xsi:type="dcterms:W3CDTF">2014-02-06T17:50:34Z</dcterms:created>
  <dcterms:modified xsi:type="dcterms:W3CDTF">2016-08-16T20:34:22Z</dcterms:modified>
</cp:coreProperties>
</file>